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ink/ink6.xml" ContentType="application/inkml+xml"/>
  <Override PartName="/ppt/notesSlides/notesSlide23.xml" ContentType="application/vnd.openxmlformats-officedocument.presentationml.notesSlide+xml"/>
  <Override PartName="/ppt/ink/ink7.xml" ContentType="application/inkml+xml"/>
  <Override PartName="/ppt/notesSlides/notesSlide24.xml" ContentType="application/vnd.openxmlformats-officedocument.presentationml.notesSlide+xml"/>
  <Override PartName="/ppt/ink/ink8.xml" ContentType="application/inkml+xml"/>
  <Override PartName="/ppt/notesSlides/notesSlide25.xml" ContentType="application/vnd.openxmlformats-officedocument.presentationml.notesSlide+xml"/>
  <Override PartName="/ppt/ink/ink9.xml" ContentType="application/inkml+xml"/>
  <Override PartName="/ppt/notesSlides/notesSlide26.xml" ContentType="application/vnd.openxmlformats-officedocument.presentationml.notesSlide+xml"/>
  <Override PartName="/ppt/ink/ink10.xml" ContentType="application/inkml+xml"/>
  <Override PartName="/ppt/notesSlides/notesSlide27.xml" ContentType="application/vnd.openxmlformats-officedocument.presentationml.notesSlide+xml"/>
  <Override PartName="/ppt/ink/ink11.xml" ContentType="application/inkml+xml"/>
  <Override PartName="/ppt/notesSlides/notesSlide28.xml" ContentType="application/vnd.openxmlformats-officedocument.presentationml.notesSlide+xml"/>
  <Override PartName="/ppt/ink/ink12.xml" ContentType="application/inkml+xml"/>
  <Override PartName="/ppt/notesSlides/notesSlide29.xml" ContentType="application/vnd.openxmlformats-officedocument.presentationml.notesSlide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0" r:id="rId4"/>
    <p:sldId id="373" r:id="rId5"/>
    <p:sldId id="403" r:id="rId6"/>
    <p:sldId id="404" r:id="rId7"/>
    <p:sldId id="396" r:id="rId8"/>
    <p:sldId id="397" r:id="rId9"/>
    <p:sldId id="405" r:id="rId10"/>
    <p:sldId id="407" r:id="rId11"/>
    <p:sldId id="408" r:id="rId12"/>
    <p:sldId id="398" r:id="rId13"/>
    <p:sldId id="409" r:id="rId14"/>
    <p:sldId id="410" r:id="rId15"/>
    <p:sldId id="399" r:id="rId16"/>
    <p:sldId id="271" r:id="rId17"/>
    <p:sldId id="383" r:id="rId18"/>
    <p:sldId id="411" r:id="rId19"/>
    <p:sldId id="418" r:id="rId20"/>
    <p:sldId id="412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UMAhJ3WGZfSMGEvzQf4kGAGHf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07:07:5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57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59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796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20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70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477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720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998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36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144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17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144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959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816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432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83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390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7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12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5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7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726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35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48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520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9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">
  <p:cSld name="1_Sec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1;p14"/>
          <p:cNvGrpSpPr/>
          <p:nvPr/>
        </p:nvGrpSpPr>
        <p:grpSpPr>
          <a:xfrm>
            <a:off x="7632171" y="798969"/>
            <a:ext cx="3456384" cy="4968552"/>
            <a:chOff x="7632171" y="798969"/>
            <a:chExt cx="3456384" cy="4968552"/>
          </a:xfrm>
        </p:grpSpPr>
        <p:sp>
          <p:nvSpPr>
            <p:cNvPr id="22" name="Google Shape;22;p14"/>
            <p:cNvSpPr/>
            <p:nvPr/>
          </p:nvSpPr>
          <p:spPr>
            <a:xfrm>
              <a:off x="7632171" y="798969"/>
              <a:ext cx="3456384" cy="4968552"/>
            </a:xfrm>
            <a:prstGeom prst="roundRect">
              <a:avLst>
                <a:gd name="adj" fmla="val 436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" name="Google Shape;23;p14"/>
            <p:cNvCxnSpPr/>
            <p:nvPr/>
          </p:nvCxnSpPr>
          <p:spPr>
            <a:xfrm>
              <a:off x="8088221" y="3031217"/>
              <a:ext cx="25442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/>
          <p:nvPr/>
        </p:nvSpPr>
        <p:spPr>
          <a:xfrm>
            <a:off x="10939850" y="6348391"/>
            <a:ext cx="1252912" cy="406800"/>
          </a:xfrm>
          <a:prstGeom prst="rect">
            <a:avLst/>
          </a:prstGeom>
          <a:solidFill>
            <a:srgbClr val="0120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257044"/>
            <a:ext cx="12192000" cy="4320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  <a:defRPr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5"/>
          <p:cNvSpPr/>
          <p:nvPr/>
        </p:nvSpPr>
        <p:spPr>
          <a:xfrm>
            <a:off x="0" y="6348391"/>
            <a:ext cx="10865708" cy="4068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5"/>
          <p:cNvSpPr txBox="1"/>
          <p:nvPr/>
        </p:nvSpPr>
        <p:spPr>
          <a:xfrm>
            <a:off x="822275" y="6397903"/>
            <a:ext cx="71377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usiness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ntelligence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oratory –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비즈니스 인텔리전스 연구실</a:t>
            </a:r>
            <a:endParaRPr/>
          </a:p>
        </p:txBody>
      </p:sp>
      <p:cxnSp>
        <p:nvCxnSpPr>
          <p:cNvPr id="32" name="Google Shape;32;p15"/>
          <p:cNvCxnSpPr>
            <a:stCxn id="31" idx="3"/>
          </p:cNvCxnSpPr>
          <p:nvPr/>
        </p:nvCxnSpPr>
        <p:spPr>
          <a:xfrm>
            <a:off x="7960063" y="6551792"/>
            <a:ext cx="2526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832" y="6348391"/>
            <a:ext cx="292611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6306" y="256484"/>
            <a:ext cx="431935" cy="43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3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3" Type="http://schemas.openxmlformats.org/officeDocument/2006/relationships/customXml" Target="../ink/ink6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customXml" Target="../ink/ink8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3" Type="http://schemas.openxmlformats.org/officeDocument/2006/relationships/customXml" Target="../ink/ink9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3" Type="http://schemas.openxmlformats.org/officeDocument/2006/relationships/customXml" Target="../ink/ink10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Relationship Id="rId15" Type="http://schemas.openxmlformats.org/officeDocument/2006/relationships/image" Target="../media/image45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3" Type="http://schemas.openxmlformats.org/officeDocument/2006/relationships/customXml" Target="../ink/ink11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3" Type="http://schemas.openxmlformats.org/officeDocument/2006/relationships/customXml" Target="../ink/ink12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1"/>
            <a:ext cx="1145005" cy="11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flipH="1">
            <a:off x="6544132" y="2479396"/>
            <a:ext cx="5647868" cy="4378604"/>
          </a:xfrm>
          <a:prstGeom prst="rtTriangle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5297369" y="1163107"/>
            <a:ext cx="6480967" cy="5508171"/>
            <a:chOff x="4046075" y="664189"/>
            <a:chExt cx="6480967" cy="5508171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5902050" y="3863438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5400000">
              <a:off x="6824461" y="2942685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5400000">
              <a:off x="7746872" y="2027486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5400000">
              <a:off x="8676167" y="1110871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901221" y="3416756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175941" y="3550072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23632" y="2496003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98352" y="2629319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746043" y="1580804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020763" y="1714120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675338" y="664189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950058" y="797505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971927" y="4335612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246647" y="4468928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5400000">
              <a:off x="4976198" y="4793262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046075" y="5273768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0795" y="5408046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791416" y="4637155"/>
              <a:ext cx="212725" cy="304800"/>
            </a:xfrm>
            <a:custGeom>
              <a:avLst/>
              <a:gdLst/>
              <a:ahLst/>
              <a:cxnLst/>
              <a:rect l="l" t="t" r="r" b="b"/>
              <a:pathLst>
                <a:path w="187" h="26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64"/>
                    <a:pt x="94" y="267"/>
                    <a:pt x="94" y="267"/>
                  </a:cubicBezTo>
                  <a:cubicBezTo>
                    <a:pt x="94" y="267"/>
                    <a:pt x="187" y="164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lose/>
                  <a:moveTo>
                    <a:pt x="94" y="127"/>
                  </a:moveTo>
                  <a:cubicBezTo>
                    <a:pt x="75" y="127"/>
                    <a:pt x="60" y="112"/>
                    <a:pt x="60" y="94"/>
                  </a:cubicBezTo>
                  <a:cubicBezTo>
                    <a:pt x="60" y="75"/>
                    <a:pt x="75" y="60"/>
                    <a:pt x="94" y="60"/>
                  </a:cubicBezTo>
                  <a:cubicBezTo>
                    <a:pt x="112" y="60"/>
                    <a:pt x="127" y="75"/>
                    <a:pt x="127" y="94"/>
                  </a:cubicBezTo>
                  <a:cubicBezTo>
                    <a:pt x="127" y="112"/>
                    <a:pt x="112" y="127"/>
                    <a:pt x="94" y="127"/>
                  </a:cubicBezTo>
                  <a:lnTo>
                    <a:pt x="94" y="12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451439" y="955594"/>
              <a:ext cx="306388" cy="304800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7"/>
                    <a:pt x="60" y="267"/>
                    <a:pt x="134" y="267"/>
                  </a:cubicBezTo>
                  <a:cubicBezTo>
                    <a:pt x="207" y="267"/>
                    <a:pt x="267" y="207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lnTo>
                    <a:pt x="134" y="0"/>
                  </a:lnTo>
                  <a:close/>
                  <a:moveTo>
                    <a:pt x="226" y="80"/>
                  </a:moveTo>
                  <a:lnTo>
                    <a:pt x="187" y="80"/>
                  </a:lnTo>
                  <a:cubicBezTo>
                    <a:pt x="182" y="64"/>
                    <a:pt x="176" y="48"/>
                    <a:pt x="168" y="33"/>
                  </a:cubicBezTo>
                  <a:cubicBezTo>
                    <a:pt x="193" y="41"/>
                    <a:pt x="213" y="58"/>
                    <a:pt x="226" y="80"/>
                  </a:cubicBezTo>
                  <a:lnTo>
                    <a:pt x="226" y="80"/>
                  </a:lnTo>
                  <a:close/>
                  <a:moveTo>
                    <a:pt x="134" y="28"/>
                  </a:moveTo>
                  <a:cubicBezTo>
                    <a:pt x="145" y="44"/>
                    <a:pt x="153" y="61"/>
                    <a:pt x="159" y="80"/>
                  </a:cubicBezTo>
                  <a:lnTo>
                    <a:pt x="108" y="80"/>
                  </a:lnTo>
                  <a:cubicBezTo>
                    <a:pt x="114" y="61"/>
                    <a:pt x="123" y="44"/>
                    <a:pt x="134" y="28"/>
                  </a:cubicBezTo>
                  <a:lnTo>
                    <a:pt x="134" y="28"/>
                  </a:lnTo>
                  <a:close/>
                  <a:moveTo>
                    <a:pt x="30" y="160"/>
                  </a:moveTo>
                  <a:cubicBezTo>
                    <a:pt x="28" y="152"/>
                    <a:pt x="27" y="143"/>
                    <a:pt x="27" y="134"/>
                  </a:cubicBezTo>
                  <a:cubicBezTo>
                    <a:pt x="27" y="124"/>
                    <a:pt x="28" y="116"/>
                    <a:pt x="30" y="107"/>
                  </a:cubicBezTo>
                  <a:lnTo>
                    <a:pt x="76" y="107"/>
                  </a:lnTo>
                  <a:cubicBezTo>
                    <a:pt x="74" y="116"/>
                    <a:pt x="74" y="125"/>
                    <a:pt x="74" y="134"/>
                  </a:cubicBezTo>
                  <a:cubicBezTo>
                    <a:pt x="74" y="143"/>
                    <a:pt x="74" y="152"/>
                    <a:pt x="76" y="160"/>
                  </a:cubicBezTo>
                  <a:lnTo>
                    <a:pt x="30" y="160"/>
                  </a:lnTo>
                  <a:lnTo>
                    <a:pt x="30" y="160"/>
                  </a:lnTo>
                  <a:close/>
                  <a:moveTo>
                    <a:pt x="41" y="187"/>
                  </a:moveTo>
                  <a:lnTo>
                    <a:pt x="81" y="187"/>
                  </a:lnTo>
                  <a:cubicBezTo>
                    <a:pt x="85" y="204"/>
                    <a:pt x="91" y="220"/>
                    <a:pt x="99" y="234"/>
                  </a:cubicBezTo>
                  <a:cubicBezTo>
                    <a:pt x="75" y="226"/>
                    <a:pt x="54" y="209"/>
                    <a:pt x="41" y="187"/>
                  </a:cubicBezTo>
                  <a:lnTo>
                    <a:pt x="41" y="187"/>
                  </a:lnTo>
                  <a:close/>
                  <a:moveTo>
                    <a:pt x="81" y="80"/>
                  </a:moveTo>
                  <a:lnTo>
                    <a:pt x="41" y="80"/>
                  </a:lnTo>
                  <a:cubicBezTo>
                    <a:pt x="54" y="58"/>
                    <a:pt x="75" y="41"/>
                    <a:pt x="99" y="33"/>
                  </a:cubicBezTo>
                  <a:cubicBezTo>
                    <a:pt x="91" y="48"/>
                    <a:pt x="85" y="64"/>
                    <a:pt x="81" y="80"/>
                  </a:cubicBezTo>
                  <a:lnTo>
                    <a:pt x="81" y="80"/>
                  </a:lnTo>
                  <a:close/>
                  <a:moveTo>
                    <a:pt x="134" y="240"/>
                  </a:moveTo>
                  <a:cubicBezTo>
                    <a:pt x="123" y="224"/>
                    <a:pt x="114" y="206"/>
                    <a:pt x="108" y="187"/>
                  </a:cubicBezTo>
                  <a:lnTo>
                    <a:pt x="159" y="187"/>
                  </a:lnTo>
                  <a:cubicBezTo>
                    <a:pt x="153" y="206"/>
                    <a:pt x="145" y="224"/>
                    <a:pt x="134" y="240"/>
                  </a:cubicBezTo>
                  <a:lnTo>
                    <a:pt x="134" y="240"/>
                  </a:lnTo>
                  <a:close/>
                  <a:moveTo>
                    <a:pt x="165" y="160"/>
                  </a:moveTo>
                  <a:lnTo>
                    <a:pt x="102" y="160"/>
                  </a:lnTo>
                  <a:cubicBezTo>
                    <a:pt x="101" y="152"/>
                    <a:pt x="100" y="143"/>
                    <a:pt x="100" y="134"/>
                  </a:cubicBezTo>
                  <a:cubicBezTo>
                    <a:pt x="100" y="125"/>
                    <a:pt x="101" y="116"/>
                    <a:pt x="102" y="107"/>
                  </a:cubicBezTo>
                  <a:lnTo>
                    <a:pt x="165" y="107"/>
                  </a:lnTo>
                  <a:cubicBezTo>
                    <a:pt x="166" y="116"/>
                    <a:pt x="167" y="125"/>
                    <a:pt x="167" y="134"/>
                  </a:cubicBezTo>
                  <a:cubicBezTo>
                    <a:pt x="167" y="143"/>
                    <a:pt x="166" y="152"/>
                    <a:pt x="165" y="160"/>
                  </a:cubicBezTo>
                  <a:lnTo>
                    <a:pt x="165" y="160"/>
                  </a:lnTo>
                  <a:close/>
                  <a:moveTo>
                    <a:pt x="168" y="234"/>
                  </a:moveTo>
                  <a:cubicBezTo>
                    <a:pt x="176" y="220"/>
                    <a:pt x="182" y="204"/>
                    <a:pt x="187" y="187"/>
                  </a:cubicBezTo>
                  <a:lnTo>
                    <a:pt x="226" y="187"/>
                  </a:lnTo>
                  <a:cubicBezTo>
                    <a:pt x="213" y="209"/>
                    <a:pt x="193" y="226"/>
                    <a:pt x="168" y="234"/>
                  </a:cubicBezTo>
                  <a:lnTo>
                    <a:pt x="168" y="234"/>
                  </a:lnTo>
                  <a:close/>
                  <a:moveTo>
                    <a:pt x="192" y="160"/>
                  </a:moveTo>
                  <a:cubicBezTo>
                    <a:pt x="193" y="152"/>
                    <a:pt x="194" y="143"/>
                    <a:pt x="194" y="134"/>
                  </a:cubicBezTo>
                  <a:cubicBezTo>
                    <a:pt x="194" y="125"/>
                    <a:pt x="193" y="116"/>
                    <a:pt x="192" y="107"/>
                  </a:cubicBezTo>
                  <a:lnTo>
                    <a:pt x="237" y="107"/>
                  </a:lnTo>
                  <a:cubicBezTo>
                    <a:pt x="239" y="116"/>
                    <a:pt x="240" y="124"/>
                    <a:pt x="240" y="134"/>
                  </a:cubicBezTo>
                  <a:cubicBezTo>
                    <a:pt x="240" y="143"/>
                    <a:pt x="239" y="152"/>
                    <a:pt x="237" y="160"/>
                  </a:cubicBezTo>
                  <a:lnTo>
                    <a:pt x="192" y="160"/>
                  </a:lnTo>
                  <a:lnTo>
                    <a:pt x="192" y="16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554154" y="1899925"/>
              <a:ext cx="228600" cy="260350"/>
            </a:xfrm>
            <a:custGeom>
              <a:avLst/>
              <a:gdLst/>
              <a:ahLst/>
              <a:cxnLst/>
              <a:rect l="l" t="t" r="r" b="b"/>
              <a:pathLst>
                <a:path w="144" h="164" extrusionOk="0">
                  <a:moveTo>
                    <a:pt x="90" y="20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9" y="164"/>
                  </a:lnTo>
                  <a:lnTo>
                    <a:pt x="19" y="96"/>
                  </a:lnTo>
                  <a:lnTo>
                    <a:pt x="73" y="96"/>
                  </a:lnTo>
                  <a:lnTo>
                    <a:pt x="77" y="116"/>
                  </a:lnTo>
                  <a:lnTo>
                    <a:pt x="144" y="116"/>
                  </a:lnTo>
                  <a:lnTo>
                    <a:pt x="144" y="20"/>
                  </a:lnTo>
                  <a:lnTo>
                    <a:pt x="90" y="2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413664" y="1660286"/>
            <a:ext cx="7936363" cy="2079385"/>
            <a:chOff x="224990" y="402220"/>
            <a:chExt cx="7214875" cy="1890343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24990" y="828879"/>
              <a:ext cx="7214875" cy="615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2E4F88"/>
                  </a:solidFill>
                </a:rPr>
                <a:t>Machine</a:t>
              </a:r>
              <a:r>
                <a:rPr lang="ko-KR" altLang="en-US" sz="4400" dirty="0">
                  <a:solidFill>
                    <a:srgbClr val="2E4F88"/>
                  </a:solidFill>
                </a:rPr>
                <a:t> </a:t>
              </a:r>
              <a:r>
                <a:rPr lang="en-US" altLang="ko-KR" sz="4400" dirty="0">
                  <a:solidFill>
                    <a:srgbClr val="2E4F88"/>
                  </a:solidFill>
                </a:rPr>
                <a:t>Learning with Graphs</a:t>
              </a:r>
              <a:endParaRPr sz="4400" b="0" u="none" dirty="0">
                <a:solidFill>
                  <a:srgbClr val="2E4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24990" y="1900849"/>
              <a:ext cx="7214875" cy="39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224990" y="402220"/>
              <a:ext cx="7214875" cy="391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0" u="none" dirty="0">
                  <a:solidFill>
                    <a:srgbClr val="8DA9DB"/>
                  </a:solidFill>
                  <a:latin typeface="Arial"/>
                  <a:ea typeface="Arial"/>
                  <a:cs typeface="Arial"/>
                  <a:sym typeface="Arial"/>
                </a:rPr>
                <a:t>20230831</a:t>
              </a:r>
              <a:endParaRPr sz="24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"/>
          <p:cNvSpPr txBox="1"/>
          <p:nvPr/>
        </p:nvSpPr>
        <p:spPr>
          <a:xfrm>
            <a:off x="8518456" y="5140663"/>
            <a:ext cx="33657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서수원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0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usiness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2000" b="0" u="none" dirty="0" err="1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ntelligence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산업경영공학과, 명지대학교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Gradient Descent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Solution : Stochastic Gradient descent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전제 데이터셋에서 임의의 집합을 추출한다</a:t>
            </a:r>
            <a:endParaRPr lang="en-US" altLang="ko-KR" dirty="0"/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해당 집합에 대해서 기울기를 계산한다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학습속도가 빠르다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17707-9FAB-76F8-5A25-AEA04D3A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610" y="1622172"/>
            <a:ext cx="4762913" cy="3863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BB8C7F-47AA-0A6A-7C4D-E8B5FD98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51" y="1789827"/>
            <a:ext cx="471718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Gradient Descent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Solution : Stochastic Gradient descent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Concepts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Batch size : </a:t>
            </a:r>
            <a:r>
              <a:rPr lang="ko-KR" altLang="en-US" dirty="0"/>
              <a:t>미니배치 안에 들어갈 데이터 수를 의미한다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Iteration : 1</a:t>
            </a:r>
            <a:r>
              <a:rPr lang="ko-KR" altLang="en-US" dirty="0"/>
              <a:t>미니배치 단위 학습을 의미한다</a:t>
            </a:r>
            <a:r>
              <a:rPr lang="en-US" altLang="ko-KR" dirty="0"/>
              <a:t>. 1</a:t>
            </a:r>
            <a:r>
              <a:rPr lang="ko-KR" altLang="en-US" dirty="0"/>
              <a:t>단계의 학습을 의미한다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Epoch : </a:t>
            </a: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ko-KR" altLang="en-US" dirty="0"/>
              <a:t>미니배치에 대해 학습을 한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학습데이터가 </a:t>
            </a:r>
            <a:r>
              <a:rPr lang="en-US" altLang="ko-KR" dirty="0"/>
              <a:t>1000</a:t>
            </a:r>
            <a:r>
              <a:rPr lang="ko-KR" altLang="en-US" dirty="0"/>
              <a:t>개</a:t>
            </a:r>
            <a:r>
              <a:rPr lang="en-US" altLang="ko-KR" dirty="0"/>
              <a:t>, Batch size = 100, 10</a:t>
            </a:r>
            <a:r>
              <a:rPr lang="ko-KR" altLang="en-US" dirty="0"/>
              <a:t>개의 미니배치 생성이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11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Back - Propagation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Using Chain rule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B4266A-0CED-AB04-FA23-FFD6B0B8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55" y="1142802"/>
            <a:ext cx="5502117" cy="2286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1444A1-61E2-1DA6-0DEF-CFA44187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17" y="1090665"/>
            <a:ext cx="3947502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7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Back - Propagation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Start from loss, compute the gradient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116E0-6966-76BD-3EDE-120BA316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2" y="1757558"/>
            <a:ext cx="10325995" cy="1257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842246-0FD1-F543-9B10-9C0D2401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562" y="2517600"/>
            <a:ext cx="5342083" cy="1036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A316F6-5FB0-3D2C-0DE8-8CDEB62F7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562" y="4322267"/>
            <a:ext cx="8434594" cy="17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Back - Propagation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Start from loss, compute the gradient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AC166-2AAE-DBA2-0D61-BCBE076A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69" y="937044"/>
            <a:ext cx="5342083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Multi – layer Perceptron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계산에 </a:t>
            </a:r>
            <a:r>
              <a:rPr lang="ko-KR" altLang="en-US" dirty="0">
                <a:highlight>
                  <a:srgbClr val="A9D18E"/>
                </a:highlight>
              </a:rPr>
              <a:t>비선형 활성함수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, Sigmoid)</a:t>
            </a:r>
            <a:r>
              <a:rPr lang="ko-KR" altLang="en-US" dirty="0"/>
              <a:t>가 들어간다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E580E-92C4-F178-7E90-6362781D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706" y="1249170"/>
            <a:ext cx="2735817" cy="426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4036E8-E7CF-2737-29F0-34D33FF2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37" y="2410495"/>
            <a:ext cx="7216765" cy="3604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72D6B3-95B6-0016-9D6B-3772F0DD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62" y="2837566"/>
            <a:ext cx="1859441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for Graphs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25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 </a:t>
            </a:r>
            <a:r>
              <a:rPr lang="en-US" dirty="0" err="1"/>
              <a:t>Naiive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ko-KR" altLang="en-US" dirty="0"/>
              <a:t>인접행렬을 사용해서 네트워크를 표현하지 않는 이유</a:t>
            </a: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훈련 수보다 많은 파라미터를 갖게 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과적합이 쉽게 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다양한 그래프에 적용이 안된다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노드순서에</a:t>
            </a:r>
            <a:r>
              <a:rPr lang="ko-KR" altLang="en-US" dirty="0"/>
              <a:t> 따라 행렬이 바뀐다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2059F2B-78F7-E221-2E6C-4E871A84C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885" y="3225532"/>
            <a:ext cx="9835801" cy="21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Idea : CNN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an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F6BDAA2-32C5-B191-9636-D934BF9F5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4918" y="1589061"/>
            <a:ext cx="6311300" cy="32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Idea : CNN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an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F6BDAA2-32C5-B191-9636-D934BF9F5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4918" y="1589061"/>
            <a:ext cx="6311300" cy="32975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436742-4B35-540D-CA0E-24A2BE1EF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9137" y="1589061"/>
            <a:ext cx="9230554" cy="35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Basic of deep learning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 </a:t>
            </a:r>
            <a:r>
              <a:rPr lang="en-US" dirty="0" err="1"/>
              <a:t>Naiive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Graphs</a:t>
            </a:r>
            <a:r>
              <a:rPr lang="ko-KR" altLang="en-US" dirty="0"/>
              <a:t> 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EFBEF33-3279-9493-3FB6-E3977FA799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9398" y="3100379"/>
            <a:ext cx="6265097" cy="26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Intuition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노드의 정보는 이웃을 통해 알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119A78D-809D-AB62-04A2-4E7B1582BE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7292" y="2380428"/>
            <a:ext cx="6950658" cy="36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Generate node embeddings based on local network neighborhoods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노드의 정보는 이웃을 통해 알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C34CBB6-5B6E-40F0-3238-193D010F26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444" y="3058200"/>
            <a:ext cx="4470653" cy="2040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AA7B8F-1286-9F4E-8C87-58ACC9E84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5819" y="2996069"/>
            <a:ext cx="6706181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Many Layers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A9D18E"/>
                </a:highlight>
              </a:rPr>
              <a:t>모델의 깊이는 임의적이다</a:t>
            </a:r>
            <a:r>
              <a:rPr lang="en-US" altLang="ko-KR" dirty="0">
                <a:highlight>
                  <a:srgbClr val="A9D18E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노드 순서가 임의적이기 때문이다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 err="1"/>
              <a:t>Xa+Xc</a:t>
            </a:r>
            <a:r>
              <a:rPr lang="en-US" altLang="ko-KR" dirty="0"/>
              <a:t> = Layer-1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Layer-1 + B +… = Layer -2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A + C or</a:t>
            </a:r>
            <a:r>
              <a:rPr lang="ko-KR" altLang="en-US" dirty="0"/>
              <a:t> </a:t>
            </a:r>
            <a:r>
              <a:rPr lang="en-US" altLang="ko-KR" dirty="0"/>
              <a:t>C + A </a:t>
            </a:r>
            <a:r>
              <a:rPr lang="ko-KR" altLang="en-US" dirty="0"/>
              <a:t>둘 다 같은 값이 나와야 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순서에 영향이 없어야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41F8FFD-58DB-565F-E2F8-501EEECC8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5002" y="3713628"/>
            <a:ext cx="6119390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to calculate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Basic approach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이웃의 정보를 평균을 낸다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그후 신경망을 적용한다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선형 비선형을 적용한다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FE1A6A6-10F8-3EDA-208F-6C9704BDB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16" y="3252679"/>
            <a:ext cx="4666246" cy="22238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189EB-B36F-6FD4-3B3D-E97FED93D7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7464" y="2594351"/>
            <a:ext cx="6477561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5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do we train the model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Parameter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W,B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밑 첨자는 레이어를 의미한다</a:t>
            </a:r>
            <a:r>
              <a:rPr lang="en-US" altLang="ko-KR" dirty="0"/>
              <a:t>. </a:t>
            </a:r>
            <a:r>
              <a:rPr lang="ko-KR" altLang="en-US" dirty="0"/>
              <a:t>즉 레이어 마다 다른 값을</a:t>
            </a:r>
            <a:endParaRPr lang="en-US" altLang="ko-KR" dirty="0"/>
          </a:p>
          <a:p>
            <a:pPr marL="1524000" lvl="3" indent="0">
              <a:spcBef>
                <a:spcPts val="0"/>
              </a:spcBef>
              <a:buNone/>
            </a:pPr>
            <a:r>
              <a:rPr lang="ko-KR" altLang="en-US" dirty="0"/>
              <a:t>갖는다</a:t>
            </a:r>
            <a:r>
              <a:rPr lang="en-US" altLang="ko-KR" dirty="0"/>
              <a:t>.</a:t>
            </a:r>
          </a:p>
          <a:p>
            <a:pPr marL="895350" lvl="1" indent="-285750">
              <a:spcBef>
                <a:spcPts val="0"/>
              </a:spcBef>
            </a:pPr>
            <a:r>
              <a:rPr lang="ko-KR" altLang="en-US" dirty="0"/>
              <a:t>모든 손실함수 사용이 가능하다</a:t>
            </a:r>
            <a:r>
              <a:rPr lang="en-US" altLang="ko-KR" dirty="0"/>
              <a:t>.</a:t>
            </a:r>
          </a:p>
          <a:p>
            <a:pPr marL="895350" lvl="1" indent="-285750">
              <a:spcBef>
                <a:spcPts val="0"/>
              </a:spcBef>
            </a:pPr>
            <a:r>
              <a:rPr lang="en-US" altLang="ko-KR" dirty="0"/>
              <a:t>SGD</a:t>
            </a:r>
            <a:r>
              <a:rPr lang="ko-KR" altLang="en-US" dirty="0"/>
              <a:t>를 파라미터 조정에 활용한다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BB3FE27-AE99-C48E-3A75-153787B255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9783" y="946088"/>
            <a:ext cx="4846740" cy="355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A5A7BB-EEF2-7FAC-6B79-82F0334AFE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7768" y="4607858"/>
            <a:ext cx="5068755" cy="16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do we train the model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Matrix Formulation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3</a:t>
            </a:r>
            <a:r>
              <a:rPr lang="ko-KR" altLang="en-US" dirty="0"/>
              <a:t>개의 행렬의 결합으로 나타낼 수 있다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9A5A7BB-EEF2-7FAC-6B79-82F0334AFE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7551" y="2083687"/>
            <a:ext cx="5068755" cy="1691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ACA90F-E05A-1DDC-69B3-5A5B784376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57" y="1930304"/>
            <a:ext cx="6157494" cy="2972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6FF8FF-E361-07EF-9780-32A4D25DCA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126" y="4902361"/>
            <a:ext cx="1905165" cy="1044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AA23F0-9981-2079-F069-7055C16F1F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4270" y="4410829"/>
            <a:ext cx="3772227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do we train the model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Matrix Formulation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3</a:t>
            </a:r>
            <a:r>
              <a:rPr lang="ko-KR" altLang="en-US" dirty="0"/>
              <a:t>개의 행렬의 결합으로 나타낼 수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>
                <a:highlight>
                  <a:srgbClr val="A9D18E"/>
                </a:highlight>
              </a:rPr>
              <a:t>빨간부분은</a:t>
            </a:r>
            <a:r>
              <a:rPr lang="ko-KR" altLang="en-US" dirty="0">
                <a:highlight>
                  <a:srgbClr val="A9D18E"/>
                </a:highlight>
              </a:rPr>
              <a:t> </a:t>
            </a:r>
            <a:r>
              <a:rPr lang="ko-KR" altLang="en-US" dirty="0" err="1">
                <a:highlight>
                  <a:srgbClr val="A9D18E"/>
                </a:highlight>
              </a:rPr>
              <a:t>이웃노드</a:t>
            </a:r>
            <a:r>
              <a:rPr lang="ko-KR" altLang="en-US" dirty="0" err="1"/>
              <a:t>의</a:t>
            </a:r>
            <a:r>
              <a:rPr lang="ko-KR" altLang="en-US" dirty="0"/>
              <a:t> 합을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파란부분은 자신이 행렬로 변하는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3AA23F0-9981-2079-F069-7055C16F1F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8967" y="1225177"/>
            <a:ext cx="3772227" cy="983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D555B3-57CE-A158-E218-BA497CF220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8075" y="2441191"/>
            <a:ext cx="1425063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8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to train GNN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지도학습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손실함수를 최소화 하는 것을 목표로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비지도 학습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노드 라벨을 모를 때</a:t>
            </a:r>
            <a:r>
              <a:rPr lang="en-US" altLang="ko-KR" dirty="0"/>
              <a:t>, </a:t>
            </a:r>
            <a:r>
              <a:rPr lang="ko-KR" altLang="en-US" dirty="0"/>
              <a:t>그래프 구조를 활용한다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비슷한 노드는 비슷한 </a:t>
            </a:r>
            <a:r>
              <a:rPr lang="ko-KR" altLang="en-US" dirty="0" err="1"/>
              <a:t>임베딩을</a:t>
            </a:r>
            <a:r>
              <a:rPr lang="ko-KR" altLang="en-US" dirty="0"/>
              <a:t> 갖는다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8E68371-690F-6E0C-2898-EB7D3166B2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6256" y="1444830"/>
            <a:ext cx="2232853" cy="487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DC7E7A-5F7C-C99D-6090-47545206E8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8739" y="3429000"/>
            <a:ext cx="5593565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 Convolutional Networks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to train GNN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지도학습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손실함수를 최소화 하는 것을 목표로 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이진분류에 대한 </a:t>
            </a:r>
            <a:r>
              <a:rPr lang="en-US" altLang="ko-KR" dirty="0"/>
              <a:t>cross entropy loss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2298700" lvl="4">
              <a:spcBef>
                <a:spcPts val="0"/>
              </a:spcBef>
            </a:pPr>
            <a:r>
              <a:rPr lang="ko-KR" altLang="en-US" dirty="0"/>
              <a:t>독성이 있는 확률이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의 값을 갖는다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14:cNvPr>
              <p14:cNvContentPartPr/>
              <p14:nvPr/>
            </p14:nvContentPartPr>
            <p14:xfrm>
              <a:off x="4571577" y="416691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DDE5C8-B58C-6162-8CC1-EB153AF74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2577" y="4080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52A782-BAB9-1496-1530-C92580F859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591" y="3043704"/>
            <a:ext cx="6203218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1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Modern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Modern</a:t>
            </a:r>
            <a:r>
              <a:rPr lang="ko-KR" altLang="en-US" dirty="0"/>
              <a:t> </a:t>
            </a:r>
            <a:r>
              <a:rPr lang="en-US" altLang="ko-KR" dirty="0"/>
              <a:t>Deep Learning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Sequences or Fixed Grids</a:t>
            </a:r>
            <a:r>
              <a:rPr lang="ko-KR" altLang="en-US" dirty="0"/>
              <a:t>에 사용이 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그래프는 연속적이지도 않고 고정된 크기도 아니기 때문에 </a:t>
            </a:r>
            <a:r>
              <a:rPr lang="ko-KR" altLang="en-US" dirty="0" err="1">
                <a:highlight>
                  <a:srgbClr val="A9D18E"/>
                </a:highlight>
              </a:rPr>
              <a:t>딥러닝의</a:t>
            </a:r>
            <a:r>
              <a:rPr lang="ko-KR" altLang="en-US" dirty="0">
                <a:highlight>
                  <a:srgbClr val="A9D18E"/>
                </a:highlight>
              </a:rPr>
              <a:t> 일반화된 모델이 필요하다</a:t>
            </a:r>
            <a:r>
              <a:rPr lang="en-US" altLang="ko-KR" dirty="0">
                <a:highlight>
                  <a:srgbClr val="A9D18E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네트워크는 공간지역성이 없다</a:t>
            </a:r>
            <a:r>
              <a:rPr lang="en-US" altLang="ko-KR" dirty="0"/>
              <a:t>. </a:t>
            </a:r>
            <a:r>
              <a:rPr lang="ko-KR" altLang="en-US" dirty="0"/>
              <a:t>즉 기준점이 없다는 의미이다</a:t>
            </a:r>
            <a:r>
              <a:rPr lang="en-US" altLang="ko-KR" dirty="0"/>
              <a:t>. 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A960C-30BB-DEA3-D428-E6F83D7D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30" y="3023329"/>
            <a:ext cx="5366819" cy="2564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06A7FF-E0E1-9E0F-B059-2C873EC66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58" y="3554010"/>
            <a:ext cx="4480948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Machine Learning as Optimization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지도학습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 Given input X, goal is to predict label Y.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can be Sequences, vectors, numbers, matrices, Graphs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Y</a:t>
            </a:r>
            <a:r>
              <a:rPr lang="ko-KR" altLang="en-US" dirty="0"/>
              <a:t>를 잘 예측하는 것을 최적화 문제로 공식화 할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72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Machine Learning as Optimization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Optimization</a:t>
            </a:r>
            <a:r>
              <a:rPr lang="ko-KR" altLang="en-US" dirty="0"/>
              <a:t> </a:t>
            </a:r>
            <a:r>
              <a:rPr lang="en-US" altLang="ko-KR" dirty="0"/>
              <a:t>Problem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/>
              <a:t>세타는</a:t>
            </a:r>
            <a:r>
              <a:rPr lang="ko-KR" altLang="en-US" dirty="0"/>
              <a:t> 우리가 최적화 하고싶은 매개변수이다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Loss Function</a:t>
            </a:r>
            <a:r>
              <a:rPr lang="ko-KR" altLang="en-US" dirty="0"/>
              <a:t>은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차이를 비교하는 함수이다</a:t>
            </a:r>
            <a:r>
              <a:rPr lang="en-US" altLang="ko-KR" dirty="0"/>
              <a:t>. </a:t>
            </a:r>
            <a:r>
              <a:rPr lang="ko-KR" altLang="en-US" dirty="0">
                <a:highlight>
                  <a:srgbClr val="A9D18E"/>
                </a:highlight>
              </a:rPr>
              <a:t>얼마나 잘못 예측하는지를 확인하는 함수로 보면 된다</a:t>
            </a:r>
            <a:r>
              <a:rPr lang="en-US" altLang="ko-KR" dirty="0">
                <a:highlight>
                  <a:srgbClr val="A9D18E"/>
                </a:highlight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7AF64-E668-34A4-C8C9-85105229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81" y="2549454"/>
            <a:ext cx="5513545" cy="33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Loss Function Example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Cross entropy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Y</a:t>
            </a:r>
            <a:r>
              <a:rPr lang="ko-KR" altLang="en-US" dirty="0"/>
              <a:t>는 카테고리 벡터이다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Ex) y = </a:t>
            </a:r>
            <a:r>
              <a:rPr lang="ko-KR" altLang="en-US" dirty="0" err="1"/>
              <a:t>빨주노초파</a:t>
            </a:r>
            <a:r>
              <a:rPr lang="en-US" altLang="ko-KR" dirty="0"/>
              <a:t>, 5</a:t>
            </a:r>
            <a:r>
              <a:rPr lang="ko-KR" altLang="en-US" dirty="0"/>
              <a:t>가지 색 중 초록색이다</a:t>
            </a:r>
            <a:r>
              <a:rPr lang="en-US" altLang="ko-KR" dirty="0"/>
              <a:t>.                           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F(x) = </a:t>
            </a:r>
            <a:r>
              <a:rPr lang="en-US" altLang="ko-KR" dirty="0" err="1"/>
              <a:t>Softmax</a:t>
            </a:r>
            <a:r>
              <a:rPr lang="en-US" altLang="ko-KR" dirty="0"/>
              <a:t>(g(x))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Predicted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F(x) =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7761FDA-539F-6704-39A6-C6C7FBC6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03005"/>
              </p:ext>
            </p:extLst>
          </p:nvPr>
        </p:nvGraphicFramePr>
        <p:xfrm>
          <a:off x="6096000" y="1936953"/>
          <a:ext cx="53469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380">
                  <a:extLst>
                    <a:ext uri="{9D8B030D-6E8A-4147-A177-3AD203B41FA5}">
                      <a16:colId xmlns:a16="http://schemas.microsoft.com/office/drawing/2014/main" val="1591238841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636542882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685812404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1708324410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1712821785"/>
                    </a:ext>
                  </a:extLst>
                </a:gridCol>
              </a:tblGrid>
              <a:tr h="186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93813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A52E59-F8A4-DD9D-A9FD-5ED8CEC05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1552"/>
              </p:ext>
            </p:extLst>
          </p:nvPr>
        </p:nvGraphicFramePr>
        <p:xfrm>
          <a:off x="3111910" y="2866102"/>
          <a:ext cx="53469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380">
                  <a:extLst>
                    <a:ext uri="{9D8B030D-6E8A-4147-A177-3AD203B41FA5}">
                      <a16:colId xmlns:a16="http://schemas.microsoft.com/office/drawing/2014/main" val="1591238841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636542882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685812404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1708324410"/>
                    </a:ext>
                  </a:extLst>
                </a:gridCol>
                <a:gridCol w="1069380">
                  <a:extLst>
                    <a:ext uri="{9D8B030D-6E8A-4147-A177-3AD203B41FA5}">
                      <a16:colId xmlns:a16="http://schemas.microsoft.com/office/drawing/2014/main" val="1712821785"/>
                    </a:ext>
                  </a:extLst>
                </a:gridCol>
              </a:tblGrid>
              <a:tr h="186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93813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B371E8-C5BD-ADCA-5C22-A98C3C2B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62" y="3600924"/>
            <a:ext cx="3650296" cy="388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2A1988-2D57-7141-B922-0FA91A1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20" y="3277689"/>
            <a:ext cx="4263757" cy="1111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CD9F38-1592-F5B1-9A19-50784D883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00" y="946088"/>
            <a:ext cx="6985975" cy="3312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44A5B3-A119-FB9C-B064-ECFBD373C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500" y="1049943"/>
            <a:ext cx="2778887" cy="27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How to optimize the objective function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학습을 통해서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What is Gradient?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다변수</a:t>
            </a:r>
            <a:r>
              <a:rPr lang="ko-KR" altLang="en-US" dirty="0"/>
              <a:t> 함수가 갖는 축마다 </a:t>
            </a:r>
            <a:r>
              <a:rPr lang="ko-KR" altLang="en-US" dirty="0" err="1"/>
              <a:t>편미분</a:t>
            </a:r>
            <a:r>
              <a:rPr lang="ko-KR" altLang="en-US" dirty="0"/>
              <a:t> 하는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C4202-D198-7B23-8596-02311A6E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07" y="2061699"/>
            <a:ext cx="2740952" cy="884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F199D3-A655-3661-2E73-7FE897CE9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869" y="1547946"/>
            <a:ext cx="4008467" cy="2049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02C4F-85FD-8ABE-678C-98B56BCEF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670" y="4359430"/>
            <a:ext cx="4854361" cy="914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F85F48-9DCC-5B28-0CB6-158754BE5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057" y="3751793"/>
            <a:ext cx="2022577" cy="18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Gradient Descent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Iterative Algorithm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3CE3A-2EF6-0EE2-85B1-A77142CB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62" y="990388"/>
            <a:ext cx="5425910" cy="4877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DBB1AC-4876-3409-607B-EACBAF9B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12" y="1763884"/>
            <a:ext cx="4336462" cy="1116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0D7C25-A9EB-A619-1DCE-E854828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562" y="2870515"/>
            <a:ext cx="3167295" cy="1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4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Basics of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Gradient Descent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Problem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완벽히 최적화된 값을 구하려면 모든 값에 대해 계산을 해야 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모든 단계에서 값을 구하는 것은 현실적으로 불가능 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48D75-D2F9-AA11-A58D-2F762E6B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76" y="793186"/>
            <a:ext cx="4435224" cy="3886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0DEC08-E73D-49A8-D1B9-2D0784839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47" y="2818413"/>
            <a:ext cx="6797629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870</Words>
  <Application>Microsoft Office PowerPoint</Application>
  <PresentationFormat>와이드스크린</PresentationFormat>
  <Paragraphs>232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Noto Sans Symbols</vt:lpstr>
      <vt:lpstr>Malgun Gothic</vt:lpstr>
      <vt:lpstr>Arial</vt:lpstr>
      <vt:lpstr>Impact</vt:lpstr>
      <vt:lpstr>Office 테마</vt:lpstr>
      <vt:lpstr>PowerPoint 프레젠테이션</vt:lpstr>
      <vt:lpstr>PowerPoint 프레젠테이션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PowerPoint 프레젠테이션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TM_LAB</dc:creator>
  <cp:lastModifiedBy>수원 서</cp:lastModifiedBy>
  <cp:revision>82</cp:revision>
  <dcterms:created xsi:type="dcterms:W3CDTF">2020-05-26T05:06:02Z</dcterms:created>
  <dcterms:modified xsi:type="dcterms:W3CDTF">2023-08-31T01:41:28Z</dcterms:modified>
</cp:coreProperties>
</file>